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6" r:id="rId11"/>
    <p:sldId id="267" r:id="rId1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4"/>
  </p:normalViewPr>
  <p:slideViewPr>
    <p:cSldViewPr snapToGrid="0">
      <p:cViewPr varScale="1">
        <p:scale>
          <a:sx n="165" d="100"/>
          <a:sy n="165" d="100"/>
        </p:scale>
        <p:origin x="664"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33e7246047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33e7246047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3e7246047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3e7246047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3e7246047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3e7246047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33e724604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33e724604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33e7246047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33e7246047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33e7246047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33e7246047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33e7246047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33e7246047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3e7246047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3e7246047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3e7246047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3e7246047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3e7246047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3e7246047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2304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CS 4476 Project 2</a:t>
            </a:r>
            <a:endParaRPr dirty="0"/>
          </a:p>
        </p:txBody>
      </p:sp>
      <p:sp>
        <p:nvSpPr>
          <p:cNvPr id="55" name="Google Shape;55;p13"/>
          <p:cNvSpPr txBox="1">
            <a:spLocks noGrp="1"/>
          </p:cNvSpPr>
          <p:nvPr>
            <p:ph type="subTitle" idx="1"/>
          </p:nvPr>
        </p:nvSpPr>
        <p:spPr>
          <a:xfrm>
            <a:off x="311700" y="2320025"/>
            <a:ext cx="8520600" cy="179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Ashwin Rathie</a:t>
            </a:r>
            <a:endParaRPr dirty="0"/>
          </a:p>
          <a:p>
            <a:pPr marL="0" lvl="0" indent="0" algn="ctr" rtl="0">
              <a:spcBef>
                <a:spcPts val="0"/>
              </a:spcBef>
              <a:spcAft>
                <a:spcPts val="0"/>
              </a:spcAft>
              <a:buNone/>
            </a:pPr>
            <a:r>
              <a:rPr lang="en-US" dirty="0" err="1" smtClean="0"/>
              <a:t>Ashwin.rathie@gatech.edu</a:t>
            </a:r>
            <a:endParaRPr dirty="0" smtClean="0"/>
          </a:p>
          <a:p>
            <a:pPr marL="0" lvl="0" indent="0" algn="ctr" rtl="0">
              <a:spcBef>
                <a:spcPts val="0"/>
              </a:spcBef>
              <a:spcAft>
                <a:spcPts val="0"/>
              </a:spcAft>
              <a:buNone/>
            </a:pPr>
            <a:r>
              <a:rPr lang="en-US" dirty="0" smtClean="0"/>
              <a:t>arathie6</a:t>
            </a:r>
            <a:endParaRPr dirty="0"/>
          </a:p>
          <a:p>
            <a:pPr marL="0" lvl="0" indent="0" algn="ctr" rtl="0">
              <a:spcBef>
                <a:spcPts val="0"/>
              </a:spcBef>
              <a:spcAft>
                <a:spcPts val="0"/>
              </a:spcAft>
              <a:buNone/>
            </a:pPr>
            <a:r>
              <a:rPr lang="en-US" dirty="0" smtClean="0"/>
              <a:t>903281887</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Tests</a:t>
            </a:r>
            <a:endParaRPr/>
          </a:p>
        </p:txBody>
      </p:sp>
      <p:sp>
        <p:nvSpPr>
          <p:cNvPr id="124" name="Google Shape;124;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&lt;Provide a screenshot of the results when you run `pytest </a:t>
            </a:r>
            <a:r>
              <a:rPr lang="en-US" dirty="0"/>
              <a:t>unit_</a:t>
            </a:r>
            <a:r>
              <a:rPr lang="en" dirty="0"/>
              <a:t>tests` on your final code implementation (note: we will re-run these tests).&gt;</a:t>
            </a:r>
            <a:endParaRPr dirty="0"/>
          </a:p>
        </p:txBody>
      </p:sp>
      <p:pic>
        <p:nvPicPr>
          <p:cNvPr id="2" name="Picture 1"/>
          <p:cNvPicPr>
            <a:picLocks noChangeAspect="1"/>
          </p:cNvPicPr>
          <p:nvPr/>
        </p:nvPicPr>
        <p:blipFill>
          <a:blip r:embed="rId3"/>
          <a:stretch>
            <a:fillRect/>
          </a:stretch>
        </p:blipFill>
        <p:spPr>
          <a:xfrm>
            <a:off x="464949" y="2479365"/>
            <a:ext cx="8214102" cy="188613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130" name="Google Shape;130;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&lt;Describe what you have learned in this project. Feel free to include any challenges you ran into</a:t>
            </a:r>
            <a:r>
              <a:rPr lang="en" dirty="0" smtClean="0"/>
              <a:t>.&gt;</a:t>
            </a:r>
            <a:endParaRPr lang="en-US" dirty="0" smtClean="0"/>
          </a:p>
          <a:p>
            <a:pPr marL="0" lvl="0" indent="0" algn="l" rtl="0">
              <a:spcBef>
                <a:spcPts val="0"/>
              </a:spcBef>
              <a:spcAft>
                <a:spcPts val="1600"/>
              </a:spcAft>
              <a:buNone/>
            </a:pPr>
            <a:r>
              <a:rPr lang="en-US" dirty="0" smtClean="0"/>
              <a:t>The most interesting thing that I learned from this project was, honestly, not how Harris and SIFT worked. While those are very clever and it was great to see how the math translates to results, understanding the layer structure for </a:t>
            </a:r>
            <a:r>
              <a:rPr lang="en-US" dirty="0" err="1" smtClean="0"/>
              <a:t>PyTorch</a:t>
            </a:r>
            <a:r>
              <a:rPr lang="en-US" dirty="0" smtClean="0"/>
              <a:t> and networks in general was eye-opening. It had always been daunting, but still something I very much wanted to learn and through this project, I have a muc</a:t>
            </a:r>
            <a:r>
              <a:rPr lang="en-US" dirty="0" smtClean="0"/>
              <a:t>h better (even if not complete) understanding of it. Aside from that though, I was perplexed when Gaudi was performing so poorly on feature, but then remembered that this was likely because the images were of completely different scales, and we hadn’t included the ”</a:t>
            </a:r>
            <a:r>
              <a:rPr lang="en-US" smtClean="0"/>
              <a:t>scale invariance” part of SIFT.</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Part 1: </a:t>
            </a:r>
            <a:r>
              <a:rPr lang="en-US" dirty="0" err="1"/>
              <a:t>HarrisNet</a:t>
            </a:r>
            <a:endParaRPr dirty="0"/>
          </a:p>
        </p:txBody>
      </p:sp>
      <p:sp>
        <p:nvSpPr>
          <p:cNvPr id="61" name="Google Shape;61;p14"/>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&lt;insert visualization of Notre Dame interest points from proj2.ipynb here&gt;</a:t>
            </a:r>
            <a:endParaRPr dirty="0"/>
          </a:p>
        </p:txBody>
      </p:sp>
      <p:sp>
        <p:nvSpPr>
          <p:cNvPr id="62" name="Google Shape;62;p14"/>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0" indent="0">
              <a:spcAft>
                <a:spcPts val="1600"/>
              </a:spcAft>
              <a:buNone/>
            </a:pPr>
            <a:r>
              <a:rPr lang="en-US" dirty="0"/>
              <a:t>&lt; insert visualization of Rushmore interest points from proj2.ipynb here &gt;</a:t>
            </a:r>
            <a:endParaRPr lang="en-US" b="1" dirty="0"/>
          </a:p>
          <a:p>
            <a:pPr marL="0" lvl="0" indent="0">
              <a:spcAft>
                <a:spcPts val="1600"/>
              </a:spcAft>
              <a:buNone/>
            </a:pPr>
            <a:endParaRPr dirty="0"/>
          </a:p>
        </p:txBody>
      </p:sp>
      <p:pic>
        <p:nvPicPr>
          <p:cNvPr id="2" name="Picture 1"/>
          <p:cNvPicPr>
            <a:picLocks noChangeAspect="1"/>
          </p:cNvPicPr>
          <p:nvPr/>
        </p:nvPicPr>
        <p:blipFill>
          <a:blip r:embed="rId3"/>
          <a:stretch>
            <a:fillRect/>
          </a:stretch>
        </p:blipFill>
        <p:spPr>
          <a:xfrm>
            <a:off x="985876" y="1790054"/>
            <a:ext cx="2519489" cy="3353446"/>
          </a:xfrm>
          <a:prstGeom prst="rect">
            <a:avLst/>
          </a:prstGeom>
        </p:spPr>
      </p:pic>
      <p:pic>
        <p:nvPicPr>
          <p:cNvPr id="3" name="Picture 2"/>
          <p:cNvPicPr>
            <a:picLocks noChangeAspect="1"/>
          </p:cNvPicPr>
          <p:nvPr/>
        </p:nvPicPr>
        <p:blipFill>
          <a:blip r:embed="rId4"/>
          <a:stretch>
            <a:fillRect/>
          </a:stretch>
        </p:blipFill>
        <p:spPr>
          <a:xfrm>
            <a:off x="5376052" y="1790054"/>
            <a:ext cx="2505163" cy="327014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Part 1: HarrisNet</a:t>
            </a:r>
            <a:endParaRPr dirty="0"/>
          </a:p>
        </p:txBody>
      </p:sp>
      <p:sp>
        <p:nvSpPr>
          <p:cNvPr id="68" name="Google Shape;68;p15"/>
          <p:cNvSpPr txBox="1">
            <a:spLocks noGrp="1"/>
          </p:cNvSpPr>
          <p:nvPr>
            <p:ph type="body" idx="1"/>
          </p:nvPr>
        </p:nvSpPr>
        <p:spPr>
          <a:xfrm>
            <a:off x="264566" y="982793"/>
            <a:ext cx="3999900" cy="3416400"/>
          </a:xfrm>
          <a:prstGeom prst="rect">
            <a:avLst/>
          </a:prstGeom>
        </p:spPr>
        <p:txBody>
          <a:bodyPr spcFirstLastPara="1" wrap="square" lIns="91425" tIns="91425" rIns="91425" bIns="91425" anchor="t" anchorCtr="0">
            <a:noAutofit/>
          </a:bodyPr>
          <a:lstStyle/>
          <a:p>
            <a:pPr marL="0" lvl="0" indent="0">
              <a:spcBef>
                <a:spcPts val="1600"/>
              </a:spcBef>
              <a:buClr>
                <a:schemeClr val="dk1"/>
              </a:buClr>
              <a:buSzPts val="1100"/>
              <a:buNone/>
            </a:pPr>
            <a:r>
              <a:rPr lang="en-US" dirty="0"/>
              <a:t>&lt; insert visualization of Gaudi interest points from proj2.ipynb here &gt;</a:t>
            </a:r>
            <a:endParaRPr lang="en-US" b="1" dirty="0"/>
          </a:p>
          <a:p>
            <a:pPr marL="0" lvl="0" indent="0" algn="l" rtl="0">
              <a:spcBef>
                <a:spcPts val="1600"/>
              </a:spcBef>
              <a:spcAft>
                <a:spcPts val="1600"/>
              </a:spcAft>
              <a:buClr>
                <a:schemeClr val="dk1"/>
              </a:buClr>
              <a:buSzPts val="1100"/>
              <a:buFont typeface="Arial"/>
              <a:buNone/>
            </a:pPr>
            <a:endParaRPr dirty="0"/>
          </a:p>
        </p:txBody>
      </p:sp>
      <p:pic>
        <p:nvPicPr>
          <p:cNvPr id="2" name="Picture 1"/>
          <p:cNvPicPr>
            <a:picLocks noChangeAspect="1"/>
          </p:cNvPicPr>
          <p:nvPr/>
        </p:nvPicPr>
        <p:blipFill>
          <a:blip r:embed="rId3"/>
          <a:stretch>
            <a:fillRect/>
          </a:stretch>
        </p:blipFill>
        <p:spPr>
          <a:xfrm>
            <a:off x="4349707" y="1172195"/>
            <a:ext cx="2849256" cy="366908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Part 1: HarrisNet</a:t>
            </a:r>
            <a:endParaRPr dirty="0"/>
          </a:p>
        </p:txBody>
      </p:sp>
      <p:sp>
        <p:nvSpPr>
          <p:cNvPr id="75" name="Google Shape;75;p16"/>
          <p:cNvSpPr txBox="1">
            <a:spLocks noGrp="1"/>
          </p:cNvSpPr>
          <p:nvPr>
            <p:ph type="body" idx="1"/>
          </p:nvPr>
        </p:nvSpPr>
        <p:spPr>
          <a:xfrm>
            <a:off x="311700" y="1152475"/>
            <a:ext cx="8520600" cy="3791484"/>
          </a:xfrm>
          <a:prstGeom prst="rect">
            <a:avLst/>
          </a:prstGeom>
        </p:spPr>
        <p:txBody>
          <a:bodyPr spcFirstLastPara="1" wrap="square" lIns="91425" tIns="91425" rIns="91425" bIns="91425" anchor="t" anchorCtr="0">
            <a:noAutofit/>
          </a:bodyPr>
          <a:lstStyle/>
          <a:p>
            <a:pPr marL="0" lvl="0" indent="0">
              <a:spcAft>
                <a:spcPts val="1600"/>
              </a:spcAft>
              <a:buNone/>
            </a:pPr>
            <a:r>
              <a:rPr lang="en-US" dirty="0"/>
              <a:t>&lt;Describe how the </a:t>
            </a:r>
            <a:r>
              <a:rPr lang="en-US" dirty="0" err="1"/>
              <a:t>HarrisNet</a:t>
            </a:r>
            <a:r>
              <a:rPr lang="en-US" dirty="0"/>
              <a:t> you implemented mirrors the original </a:t>
            </a:r>
            <a:r>
              <a:rPr lang="en-US" dirty="0" err="1"/>
              <a:t>harris</a:t>
            </a:r>
            <a:r>
              <a:rPr lang="en-US" dirty="0"/>
              <a:t> corner detector process. (First describe Harris) What does each layer do? How are the operations we perform equivalent</a:t>
            </a:r>
            <a:r>
              <a:rPr lang="en-US" dirty="0" smtClean="0"/>
              <a:t>?)&gt;</a:t>
            </a:r>
          </a:p>
          <a:p>
            <a:pPr marL="0" lvl="0" indent="0">
              <a:spcAft>
                <a:spcPts val="1600"/>
              </a:spcAft>
              <a:buNone/>
            </a:pPr>
            <a:r>
              <a:rPr lang="en-US" dirty="0" smtClean="0"/>
              <a:t>The Harris corner detector scans over an image and looks at each ”window” of the image to while computing x and y gradients to detect large variations in intensity. Using this, a ”</a:t>
            </a:r>
            <a:r>
              <a:rPr lang="en-US" dirty="0" err="1" smtClean="0"/>
              <a:t>cornerness</a:t>
            </a:r>
            <a:r>
              <a:rPr lang="en-US" dirty="0" smtClean="0"/>
              <a:t> score” is assigned for each point and if it above a predetermined threshold, it is said to be a corner. Our </a:t>
            </a:r>
            <a:r>
              <a:rPr lang="en-US" dirty="0" err="1" smtClean="0"/>
              <a:t>HarrisNet</a:t>
            </a:r>
            <a:r>
              <a:rPr lang="en-US" dirty="0" smtClean="0"/>
              <a:t> is similar in concept, with the only difference being that the operations/steps of the algorithm are broken down into layer. The (1) </a:t>
            </a:r>
            <a:r>
              <a:rPr lang="en-US" dirty="0"/>
              <a:t>I</a:t>
            </a:r>
            <a:r>
              <a:rPr lang="en-US" dirty="0" smtClean="0"/>
              <a:t>mage Gradient </a:t>
            </a:r>
            <a:r>
              <a:rPr lang="en-US" dirty="0"/>
              <a:t>L</a:t>
            </a:r>
            <a:r>
              <a:rPr lang="en-US" dirty="0" smtClean="0"/>
              <a:t>ayer convolves the image with </a:t>
            </a:r>
            <a:r>
              <a:rPr lang="en-US" dirty="0" err="1" smtClean="0"/>
              <a:t>sobel</a:t>
            </a:r>
            <a:r>
              <a:rPr lang="en-US" dirty="0" smtClean="0"/>
              <a:t> kernels to produce the gradients. Then, the (2) Channel Product Layer simply computes products of the x and y intensities that will be useful in the next layer. The (3) Second Moment Matrix Layer convolves </a:t>
            </a:r>
            <a:r>
              <a:rPr lang="en-US" dirty="0" err="1" smtClean="0"/>
              <a:t>Ixx</a:t>
            </a:r>
            <a:r>
              <a:rPr lang="en-US" dirty="0" smtClean="0"/>
              <a:t>, </a:t>
            </a:r>
            <a:r>
              <a:rPr lang="en-US" dirty="0" err="1" smtClean="0"/>
              <a:t>Iyy</a:t>
            </a:r>
            <a:r>
              <a:rPr lang="en-US" dirty="0" smtClean="0"/>
              <a:t>, and </a:t>
            </a:r>
            <a:r>
              <a:rPr lang="en-US" dirty="0" err="1" smtClean="0"/>
              <a:t>Ixy</a:t>
            </a:r>
            <a:r>
              <a:rPr lang="en-US" dirty="0" smtClean="0"/>
              <a:t> with a </a:t>
            </a:r>
            <a:r>
              <a:rPr lang="en-US" dirty="0" err="1" smtClean="0"/>
              <a:t>gaussian</a:t>
            </a:r>
            <a:r>
              <a:rPr lang="en-US" dirty="0" smtClean="0"/>
              <a:t> kernel to compute </a:t>
            </a:r>
            <a:r>
              <a:rPr lang="en-US" dirty="0" err="1" smtClean="0"/>
              <a:t>Sxx</a:t>
            </a:r>
            <a:r>
              <a:rPr lang="en-US" dirty="0" smtClean="0"/>
              <a:t>, </a:t>
            </a:r>
            <a:r>
              <a:rPr lang="en-US" dirty="0" err="1" smtClean="0"/>
              <a:t>Syy</a:t>
            </a:r>
            <a:r>
              <a:rPr lang="en-US" dirty="0" smtClean="0"/>
              <a:t>, and </a:t>
            </a:r>
            <a:r>
              <a:rPr lang="en-US" dirty="0" err="1" smtClean="0"/>
              <a:t>Sxy</a:t>
            </a:r>
            <a:r>
              <a:rPr lang="en-US" dirty="0" smtClean="0"/>
              <a:t>, which make up the second moment matrix. The (4) </a:t>
            </a:r>
            <a:r>
              <a:rPr lang="en-US" dirty="0" err="1" smtClean="0"/>
              <a:t>Cornerness</a:t>
            </a:r>
            <a:r>
              <a:rPr lang="en-US" dirty="0" smtClean="0"/>
              <a:t> Response Layer computes the </a:t>
            </a:r>
            <a:r>
              <a:rPr lang="en-US" dirty="0" err="1" smtClean="0"/>
              <a:t>cornerness</a:t>
            </a:r>
            <a:r>
              <a:rPr lang="en-US" dirty="0" smtClean="0"/>
              <a:t> score of each point according to the equation </a:t>
            </a:r>
            <a:r>
              <a:rPr lang="mr-IN" dirty="0" err="1"/>
              <a:t>det</a:t>
            </a:r>
            <a:r>
              <a:rPr lang="mr-IN" dirty="0"/>
              <a:t>(</a:t>
            </a:r>
            <a:r>
              <a:rPr lang="mr-IN" dirty="0" err="1"/>
              <a:t>A</a:t>
            </a:r>
            <a:r>
              <a:rPr lang="mr-IN" dirty="0"/>
              <a:t>) - </a:t>
            </a:r>
            <a:r>
              <a:rPr lang="mr-IN" dirty="0" err="1"/>
              <a:t>alpha</a:t>
            </a:r>
            <a:r>
              <a:rPr lang="mr-IN" dirty="0"/>
              <a:t> * (</a:t>
            </a:r>
            <a:r>
              <a:rPr lang="mr-IN" dirty="0" err="1"/>
              <a:t>trace</a:t>
            </a:r>
            <a:r>
              <a:rPr lang="mr-IN" dirty="0"/>
              <a:t>(</a:t>
            </a:r>
            <a:r>
              <a:rPr lang="mr-IN" dirty="0" err="1"/>
              <a:t>A</a:t>
            </a:r>
            <a:r>
              <a:rPr lang="mr-IN" dirty="0"/>
              <a:t>)^2</a:t>
            </a:r>
            <a:r>
              <a:rPr lang="mr-IN" dirty="0" smtClean="0"/>
              <a:t>)</a:t>
            </a:r>
            <a:r>
              <a:rPr lang="en-US" dirty="0" smtClean="0"/>
              <a:t>, where A is the Second Moment Matrix from the previous layer. Finally, the (5) Non-Maximal </a:t>
            </a:r>
            <a:r>
              <a:rPr lang="en-US" dirty="0"/>
              <a:t>S</a:t>
            </a:r>
            <a:r>
              <a:rPr lang="en-US" dirty="0" smtClean="0"/>
              <a:t>uppression layer essentially simplifies and consolidates the scores by removing the lower half of scores, then </a:t>
            </a:r>
            <a:r>
              <a:rPr lang="en-US" dirty="0" err="1" smtClean="0"/>
              <a:t>MaxPooling</a:t>
            </a:r>
            <a:r>
              <a:rPr lang="en-US" dirty="0" smtClean="0"/>
              <a:t> the image so that each 7x7 subgrid has to score of the max nearby score.</a:t>
            </a:r>
            <a:endParaRPr b="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Part 2: </a:t>
            </a:r>
            <a:r>
              <a:rPr lang="en-US" dirty="0" err="1"/>
              <a:t>SiftNet</a:t>
            </a:r>
            <a:endParaRPr dirty="0"/>
          </a:p>
        </p:txBody>
      </p:sp>
      <p:sp>
        <p:nvSpPr>
          <p:cNvPr id="82" name="Google Shape;82;p17"/>
          <p:cNvSpPr txBox="1">
            <a:spLocks noGrp="1"/>
          </p:cNvSpPr>
          <p:nvPr>
            <p:ph type="body" idx="1"/>
          </p:nvPr>
        </p:nvSpPr>
        <p:spPr>
          <a:xfrm>
            <a:off x="249706" y="958746"/>
            <a:ext cx="8520599" cy="3416400"/>
          </a:xfrm>
          <a:prstGeom prst="rect">
            <a:avLst/>
          </a:prstGeom>
        </p:spPr>
        <p:txBody>
          <a:bodyPr spcFirstLastPara="1" wrap="square" lIns="91425" tIns="91425" rIns="91425" bIns="91425" anchor="t" anchorCtr="0">
            <a:noAutofit/>
          </a:bodyPr>
          <a:lstStyle/>
          <a:p>
            <a:pPr marL="0" lvl="0" indent="0">
              <a:spcAft>
                <a:spcPts val="1600"/>
              </a:spcAft>
              <a:buNone/>
            </a:pPr>
            <a:r>
              <a:rPr lang="en" dirty="0"/>
              <a:t>&lt;</a:t>
            </a:r>
            <a:r>
              <a:rPr lang="en-US" dirty="0"/>
              <a:t>Describe how the </a:t>
            </a:r>
            <a:r>
              <a:rPr lang="en-US" dirty="0" err="1"/>
              <a:t>SiftNet</a:t>
            </a:r>
            <a:r>
              <a:rPr lang="en-US" dirty="0"/>
              <a:t> you implemented mirrors the Sift Process. (First describe Sift) What does each layer do? How are the operations we perform equivalent?)</a:t>
            </a:r>
            <a:r>
              <a:rPr lang="en" dirty="0" smtClean="0"/>
              <a:t>&gt;</a:t>
            </a:r>
            <a:endParaRPr lang="en-US" dirty="0" smtClean="0"/>
          </a:p>
          <a:p>
            <a:pPr marL="0" lvl="0" indent="0">
              <a:spcAft>
                <a:spcPts val="1600"/>
              </a:spcAft>
              <a:buNone/>
            </a:pPr>
            <a:r>
              <a:rPr lang="en-US" dirty="0" smtClean="0"/>
              <a:t>Sift uses “oriented gradients” in order to form a “descriptor” for each keypoint. A SIFT descriptor can be visualized as 8 buckets, each representing a vector going in a certain direction. A vector, in this context, is the vector that describes the direction of the gradient. For each keypoint, SIFT looks at the 16x16 area surrounding the point, and within each 4x4 subgrid of the 16x16 area, it assigns the subgrid the most common vector. It then adds the vector of each subgrid to the appropriate “bucket”. </a:t>
            </a:r>
          </a:p>
          <a:p>
            <a:pPr marL="0" lvl="0" indent="0">
              <a:spcAft>
                <a:spcPts val="1600"/>
              </a:spcAft>
              <a:buNone/>
            </a:pPr>
            <a:r>
              <a:rPr lang="en-US" dirty="0" smtClean="0"/>
              <a:t>The </a:t>
            </a:r>
            <a:r>
              <a:rPr lang="en-US" dirty="0" err="1" smtClean="0"/>
              <a:t>SiftNet</a:t>
            </a:r>
            <a:r>
              <a:rPr lang="en-US" dirty="0" smtClean="0"/>
              <a:t> is similar to the SIFT algorithm but segments the steps using the concept of layers. Image Gradient Layer is the same as what was used in </a:t>
            </a:r>
            <a:r>
              <a:rPr lang="en-US" dirty="0" err="1" smtClean="0"/>
              <a:t>HarrisNet</a:t>
            </a:r>
            <a:r>
              <a:rPr lang="en-US" dirty="0" smtClean="0"/>
              <a:t>, computing the gradients using x and y </a:t>
            </a:r>
            <a:r>
              <a:rPr lang="en-US" dirty="0" err="1" smtClean="0"/>
              <a:t>sobel</a:t>
            </a:r>
            <a:r>
              <a:rPr lang="en-US" dirty="0" smtClean="0"/>
              <a:t> filters. The Sift Orientation Layer then determines the orientation of each of the quadrants around each point and uses dot product to combine those tensors into one tensor that describes the overall “orientation” for each point. The Histogram layer then creates the histogram of oriented gradients (with the 8 “buckets”). The subgrid accumulation layer gathers the notable values from each </a:t>
            </a:r>
            <a:r>
              <a:rPr lang="en-US" dirty="0" err="1" smtClean="0"/>
              <a:t>subregion</a:t>
            </a:r>
            <a:r>
              <a:rPr lang="en-US" dirty="0" smtClean="0"/>
              <a:t>, resulting in a vector with 128 elements (4x4 </a:t>
            </a:r>
            <a:r>
              <a:rPr lang="en-US" dirty="0" err="1" smtClean="0"/>
              <a:t>subgrid</a:t>
            </a:r>
            <a:r>
              <a:rPr lang="en-US" dirty="0" err="1"/>
              <a:t>s</a:t>
            </a:r>
            <a:r>
              <a:rPr lang="en-US" dirty="0" smtClean="0"/>
              <a:t> x 8 buckets = 128).</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Part 3: </a:t>
            </a:r>
            <a:r>
              <a:rPr lang="en-US" dirty="0"/>
              <a:t>Feature Matching</a:t>
            </a:r>
            <a:r>
              <a:rPr lang="en" dirty="0"/>
              <a:t> </a:t>
            </a:r>
            <a:endParaRPr dirty="0"/>
          </a:p>
        </p:txBody>
      </p:sp>
      <p:sp>
        <p:nvSpPr>
          <p:cNvPr id="89" name="Google Shape;89;p18"/>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0" indent="0">
              <a:buNone/>
            </a:pPr>
            <a:r>
              <a:rPr lang="en-US" dirty="0"/>
              <a:t>&lt;insert feature matching visualization of Notre Dame from proj2.ipynb&gt;</a:t>
            </a:r>
          </a:p>
        </p:txBody>
      </p:sp>
      <p:sp>
        <p:nvSpPr>
          <p:cNvPr id="90" name="Google Shape;90;p18"/>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0" indent="0">
              <a:buNone/>
            </a:pPr>
            <a:r>
              <a:rPr lang="en-US" dirty="0"/>
              <a:t>&lt;insert feature matching visualization of Rushmore from proj2.ipynb &gt;</a:t>
            </a:r>
          </a:p>
          <a:p>
            <a:pPr marL="0" lvl="0" indent="0" algn="l" rtl="0">
              <a:spcBef>
                <a:spcPts val="0"/>
              </a:spcBef>
              <a:spcAft>
                <a:spcPts val="0"/>
              </a:spcAft>
              <a:buNone/>
            </a:pPr>
            <a:endParaRPr b="1" dirty="0"/>
          </a:p>
        </p:txBody>
      </p:sp>
      <p:pic>
        <p:nvPicPr>
          <p:cNvPr id="2" name="Picture 1"/>
          <p:cNvPicPr>
            <a:picLocks noChangeAspect="1"/>
          </p:cNvPicPr>
          <p:nvPr/>
        </p:nvPicPr>
        <p:blipFill>
          <a:blip r:embed="rId3"/>
          <a:stretch>
            <a:fillRect/>
          </a:stretch>
        </p:blipFill>
        <p:spPr>
          <a:xfrm>
            <a:off x="1004428" y="1720311"/>
            <a:ext cx="2442056" cy="3306951"/>
          </a:xfrm>
          <a:prstGeom prst="rect">
            <a:avLst/>
          </a:prstGeom>
        </p:spPr>
      </p:pic>
      <p:pic>
        <p:nvPicPr>
          <p:cNvPr id="3" name="Picture 2"/>
          <p:cNvPicPr>
            <a:picLocks noChangeAspect="1"/>
          </p:cNvPicPr>
          <p:nvPr/>
        </p:nvPicPr>
        <p:blipFill>
          <a:blip r:embed="rId4"/>
          <a:stretch>
            <a:fillRect/>
          </a:stretch>
        </p:blipFill>
        <p:spPr>
          <a:xfrm>
            <a:off x="4719234" y="1720311"/>
            <a:ext cx="3905573" cy="333262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Part 3: </a:t>
            </a:r>
            <a:r>
              <a:rPr lang="en-US" dirty="0"/>
              <a:t>Feature Matching</a:t>
            </a:r>
            <a:endParaRPr dirty="0"/>
          </a:p>
        </p:txBody>
      </p:sp>
      <p:sp>
        <p:nvSpPr>
          <p:cNvPr id="96" name="Google Shape;96;p19"/>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0" indent="0">
              <a:buClr>
                <a:schemeClr val="dk1"/>
              </a:buClr>
              <a:buSzPts val="1100"/>
              <a:buNone/>
            </a:pPr>
            <a:r>
              <a:rPr lang="en-US" dirty="0"/>
              <a:t>&lt;insert feature matching visualization of Gaudi from proj2.ipynb &gt;</a:t>
            </a:r>
          </a:p>
          <a:p>
            <a:pPr marL="0" lvl="0" indent="0" algn="l" rtl="0">
              <a:spcBef>
                <a:spcPts val="0"/>
              </a:spcBef>
              <a:spcAft>
                <a:spcPts val="0"/>
              </a:spcAft>
              <a:buClr>
                <a:schemeClr val="dk1"/>
              </a:buClr>
              <a:buSzPts val="1100"/>
              <a:buFont typeface="Arial"/>
              <a:buNone/>
            </a:pPr>
            <a:endParaRPr dirty="0"/>
          </a:p>
        </p:txBody>
      </p:sp>
      <p:sp>
        <p:nvSpPr>
          <p:cNvPr id="97" name="Google Shape;97;p19"/>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&lt;Describe your implementation of feature matching.&gt;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smtClean="0"/>
              <a:t>The feature matching was done by calculating the differences in the positions of each feature in each picture to each of the features in the other image. The smallest distance represented a candidate for a match. Using a threshold of 0.75 (chosen because the results were reasonably good), the matches were confirmed or rejected.</a:t>
            </a:r>
            <a:endParaRPr dirty="0"/>
          </a:p>
        </p:txBody>
      </p:sp>
      <p:pic>
        <p:nvPicPr>
          <p:cNvPr id="2" name="Picture 1"/>
          <p:cNvPicPr>
            <a:picLocks noChangeAspect="1"/>
          </p:cNvPicPr>
          <p:nvPr/>
        </p:nvPicPr>
        <p:blipFill>
          <a:blip r:embed="rId3"/>
          <a:stretch>
            <a:fillRect/>
          </a:stretch>
        </p:blipFill>
        <p:spPr>
          <a:xfrm>
            <a:off x="311700" y="1752111"/>
            <a:ext cx="3509290" cy="323317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Results: Ground Truth Comparison</a:t>
            </a:r>
            <a:endParaRPr dirty="0"/>
          </a:p>
        </p:txBody>
      </p:sp>
      <p:sp>
        <p:nvSpPr>
          <p:cNvPr id="103" name="Google Shape;103;p2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0" lvl="0" indent="0">
              <a:buClr>
                <a:schemeClr val="dk1"/>
              </a:buClr>
              <a:buSzPts val="1100"/>
              <a:buNone/>
            </a:pPr>
            <a:r>
              <a:rPr lang="en-US" dirty="0"/>
              <a:t>&lt;Insert visualization of ground truth comparison with Notre Dame from proj2.ipynb here&gt;</a:t>
            </a:r>
            <a:endParaRPr dirty="0"/>
          </a:p>
        </p:txBody>
      </p:sp>
      <p:sp>
        <p:nvSpPr>
          <p:cNvPr id="104" name="Google Shape;104;p20"/>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0" lvl="0" indent="0">
              <a:buClr>
                <a:schemeClr val="dk1"/>
              </a:buClr>
              <a:buSzPts val="1100"/>
              <a:buNone/>
            </a:pPr>
            <a:r>
              <a:rPr lang="en-US" dirty="0"/>
              <a:t>&lt;Insert visualization of ground truth comparison with Rushmore from proj2.ipynb here&gt;</a:t>
            </a:r>
          </a:p>
        </p:txBody>
      </p:sp>
      <p:pic>
        <p:nvPicPr>
          <p:cNvPr id="2" name="Picture 1"/>
          <p:cNvPicPr>
            <a:picLocks noChangeAspect="1"/>
          </p:cNvPicPr>
          <p:nvPr/>
        </p:nvPicPr>
        <p:blipFill>
          <a:blip r:embed="rId3"/>
          <a:stretch>
            <a:fillRect/>
          </a:stretch>
        </p:blipFill>
        <p:spPr>
          <a:xfrm>
            <a:off x="93850" y="1968284"/>
            <a:ext cx="4626419" cy="2958239"/>
          </a:xfrm>
          <a:prstGeom prst="rect">
            <a:avLst/>
          </a:prstGeom>
        </p:spPr>
      </p:pic>
      <p:pic>
        <p:nvPicPr>
          <p:cNvPr id="3" name="Picture 2"/>
          <p:cNvPicPr>
            <a:picLocks noChangeAspect="1"/>
          </p:cNvPicPr>
          <p:nvPr/>
        </p:nvPicPr>
        <p:blipFill>
          <a:blip r:embed="rId4"/>
          <a:stretch>
            <a:fillRect/>
          </a:stretch>
        </p:blipFill>
        <p:spPr>
          <a:xfrm>
            <a:off x="4572000" y="2078949"/>
            <a:ext cx="4201225" cy="183867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Results</a:t>
            </a:r>
            <a:r>
              <a:rPr lang="en" dirty="0"/>
              <a:t>: </a:t>
            </a:r>
            <a:r>
              <a:rPr lang="en-US" dirty="0"/>
              <a:t>Ground Truth Comparison</a:t>
            </a:r>
            <a:endParaRPr dirty="0"/>
          </a:p>
        </p:txBody>
      </p:sp>
      <p:sp>
        <p:nvSpPr>
          <p:cNvPr id="110" name="Google Shape;110;p21"/>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0" lvl="0" indent="0">
              <a:buClr>
                <a:schemeClr val="dk1"/>
              </a:buClr>
              <a:buSzPts val="1100"/>
              <a:buNone/>
            </a:pPr>
            <a:r>
              <a:rPr lang="en-US" dirty="0"/>
              <a:t>&lt;Insert visualization of ground truth comparison with Gaudi from proj2.ipynb here&gt;</a:t>
            </a:r>
          </a:p>
        </p:txBody>
      </p:sp>
      <p:sp>
        <p:nvSpPr>
          <p:cNvPr id="111" name="Google Shape;111;p2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0" lvl="0" indent="0">
              <a:buNone/>
            </a:pPr>
            <a:r>
              <a:rPr lang="en-US" dirty="0"/>
              <a:t>&lt;Insert numerical performances on each image pair here. Also discuss what happens when you change the 4x4 subgrid to 2x2, 5x5, 7x7, 15x15 </a:t>
            </a:r>
            <a:r>
              <a:rPr lang="en-US" dirty="0" err="1"/>
              <a:t>etc</a:t>
            </a:r>
            <a:r>
              <a:rPr lang="en-US" dirty="0" smtClean="0"/>
              <a:t>?&gt;</a:t>
            </a:r>
          </a:p>
          <a:p>
            <a:pPr marL="0" lvl="0" indent="0">
              <a:buNone/>
            </a:pPr>
            <a:endParaRPr lang="en-US" dirty="0" smtClean="0"/>
          </a:p>
          <a:p>
            <a:pPr marL="0" lvl="0" indent="0">
              <a:buNone/>
            </a:pPr>
            <a:r>
              <a:rPr lang="en-US" dirty="0" smtClean="0"/>
              <a:t>Notre Dame: 100/100 matches, 0.85 accuracy</a:t>
            </a:r>
          </a:p>
          <a:p>
            <a:pPr marL="0" lvl="0" indent="0">
              <a:buNone/>
            </a:pPr>
            <a:endParaRPr lang="en-US" dirty="0"/>
          </a:p>
          <a:p>
            <a:pPr marL="0" lvl="0" indent="0">
              <a:buNone/>
            </a:pPr>
            <a:r>
              <a:rPr lang="en-US" dirty="0" smtClean="0"/>
              <a:t>Rushmore: 100/100 matches, 0.93 accuracy</a:t>
            </a:r>
            <a:endParaRPr lang="en-US" dirty="0"/>
          </a:p>
          <a:p>
            <a:pPr marL="0" lvl="0" indent="0">
              <a:buNone/>
            </a:pPr>
            <a:endParaRPr lang="en-US" dirty="0"/>
          </a:p>
          <a:p>
            <a:pPr marL="0" lvl="0" indent="0">
              <a:buNone/>
            </a:pPr>
            <a:r>
              <a:rPr lang="en-US" dirty="0" smtClean="0"/>
              <a:t>Gaudi: 7/100 matches, 0.00 accuracy</a:t>
            </a:r>
          </a:p>
          <a:p>
            <a:pPr marL="0" lvl="0" indent="0">
              <a:buNone/>
            </a:pPr>
            <a:endParaRPr lang="en-US" dirty="0"/>
          </a:p>
          <a:p>
            <a:pPr marL="0" lvl="0" indent="0">
              <a:buNone/>
            </a:pPr>
            <a:r>
              <a:rPr lang="en-US" dirty="0" smtClean="0"/>
              <a:t>Decreasing the subgrid size seems to increase the amount of features matched. </a:t>
            </a:r>
            <a:endParaRPr dirty="0"/>
          </a:p>
        </p:txBody>
      </p:sp>
      <p:pic>
        <p:nvPicPr>
          <p:cNvPr id="2" name="Picture 1"/>
          <p:cNvPicPr>
            <a:picLocks noChangeAspect="1"/>
          </p:cNvPicPr>
          <p:nvPr/>
        </p:nvPicPr>
        <p:blipFill>
          <a:blip r:embed="rId3"/>
          <a:stretch>
            <a:fillRect/>
          </a:stretch>
        </p:blipFill>
        <p:spPr>
          <a:xfrm>
            <a:off x="150306" y="2177512"/>
            <a:ext cx="4082265" cy="1965160"/>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423</TotalTime>
  <Words>1007</Words>
  <Application>Microsoft Macintosh PowerPoint</Application>
  <PresentationFormat>On-screen Show (16:9)</PresentationFormat>
  <Paragraphs>44</Paragraphs>
  <Slides>11</Slides>
  <Notes>11</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11</vt:i4>
      </vt:variant>
    </vt:vector>
  </HeadingPairs>
  <TitlesOfParts>
    <vt:vector size="13" baseType="lpstr">
      <vt:lpstr>Arial</vt:lpstr>
      <vt:lpstr>Simple Light</vt:lpstr>
      <vt:lpstr>CS 4476 Project 2</vt:lpstr>
      <vt:lpstr>Part 1: HarrisNet</vt:lpstr>
      <vt:lpstr>Part 1: HarrisNet</vt:lpstr>
      <vt:lpstr>Part 1: HarrisNet</vt:lpstr>
      <vt:lpstr>Part 2: SiftNet</vt:lpstr>
      <vt:lpstr>Part 3: Feature Matching </vt:lpstr>
      <vt:lpstr>Part 3: Feature Matching</vt:lpstr>
      <vt:lpstr>Results: Ground Truth Comparison</vt:lpstr>
      <vt:lpstr>Results: Ground Truth Comparison</vt:lpstr>
      <vt:lpstr>Tests</vt:lpstr>
      <vt:lpstr>Conclusions</vt:lpstr>
    </vt:vector>
  </TitlesOfParts>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4476 Project 2</dc:title>
  <cp:lastModifiedBy>Rathie, Ashwin G</cp:lastModifiedBy>
  <cp:revision>25</cp:revision>
  <dcterms:modified xsi:type="dcterms:W3CDTF">2019-09-28T02:56:20Z</dcterms:modified>
</cp:coreProperties>
</file>